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Garamond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hR3O1VYadCqG1vhiuaPMX9yCxP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aramond-regular.fntdata"/><Relationship Id="rId25" Type="http://schemas.openxmlformats.org/officeDocument/2006/relationships/slide" Target="slides/slide21.xml"/><Relationship Id="rId28" Type="http://schemas.openxmlformats.org/officeDocument/2006/relationships/font" Target="fonts/Garamond-italic.fntdata"/><Relationship Id="rId27" Type="http://schemas.openxmlformats.org/officeDocument/2006/relationships/font" Target="fonts/Garamon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aramon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4ff0a6a5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2e4ff0a6a52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e4ff0a6a5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g2e4ff0a6a52_0_3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e4ff0a6a5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g2e4ff0a6a52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" name="Google Shape;47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e4ff0a6a5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2e4ff0a6a52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e7b256437a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g2e7b256437a_9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979ded477a183dc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979ded477a183d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495f50f4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2e495f50f48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4ff0a6a5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g2e4ff0a6a52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e7b256437a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3" name="Google Shape;583;g2e7b256437a_9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495f50f4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2e495f50f48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495f50f4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e495f50f48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4ff0a6a5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2e4ff0a6a52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4ff0a6a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2e4ff0a6a52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4ff0a6a5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2e4ff0a6a52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2fb0c175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2e2fb0c1756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9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9" name="Google Shape;89;p1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" name="Google Shape;98;p19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indent="-36004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20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22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23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 rot="5400000">
            <a:off x="2565043" y="-287514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" name="Google Shape;146;p25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10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descr="HD-PanelTitleR1.png" id="25" name="Google Shape;25;p1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10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DRibbonTitle-UniformTrim.png" id="27" name="Google Shape;2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28" name="Google Shape;28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Google Shape;29;p10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0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10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39" name="Google Shape;39;p1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11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12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1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3" type="body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62" name="Google Shape;62;p13"/>
          <p:cNvSpPr txBox="1"/>
          <p:nvPr>
            <p:ph idx="4" type="body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p1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1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" name="Google Shape;84;p16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35.jpg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8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descr="HD-PanelContent.png" id="7" name="Google Shape;7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DRibbonContent-UniformTrim.png" id="9" name="Google Shape;9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10" name="Google Shape;10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8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" name="Google Shape;15;p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2.jp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5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9" Type="http://schemas.openxmlformats.org/officeDocument/2006/relationships/image" Target="../media/image62.png"/><Relationship Id="rId5" Type="http://schemas.openxmlformats.org/officeDocument/2006/relationships/image" Target="../media/image8.png"/><Relationship Id="rId6" Type="http://schemas.openxmlformats.org/officeDocument/2006/relationships/image" Target="../media/image73.png"/><Relationship Id="rId7" Type="http://schemas.openxmlformats.org/officeDocument/2006/relationships/image" Target="../media/image66.png"/><Relationship Id="rId8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9" Type="http://schemas.openxmlformats.org/officeDocument/2006/relationships/image" Target="../media/image69.png"/><Relationship Id="rId5" Type="http://schemas.openxmlformats.org/officeDocument/2006/relationships/image" Target="../media/image8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7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8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8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8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1.png"/><Relationship Id="rId4" Type="http://schemas.openxmlformats.org/officeDocument/2006/relationships/hyperlink" Target="https://chatgpt.com/share/fc4f42f7-9717-4bc0-ba7e-fa4536f604e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7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43.jpg"/><Relationship Id="rId7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52" name="Google Shape;152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54" name="Google Shape;154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6" name="Google Shape;156;p1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" name="Google Shape;157;p1"/>
          <p:cNvPicPr preferRelativeResize="0"/>
          <p:nvPr/>
        </p:nvPicPr>
        <p:blipFill rotWithShape="1">
          <a:blip r:embed="rId6">
            <a:alphaModFix/>
          </a:blip>
          <a:srcRect b="12495" l="0" r="0" t="12502"/>
          <a:stretch/>
        </p:blipFill>
        <p:spPr>
          <a:xfrm>
            <a:off x="20" y="1"/>
            <a:ext cx="1219198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"/>
          <p:cNvSpPr/>
          <p:nvPr/>
        </p:nvSpPr>
        <p:spPr>
          <a:xfrm>
            <a:off x="2202616" y="1411015"/>
            <a:ext cx="7808159" cy="410396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114300" sx="99000" rotWithShape="0" algn="t" dir="5400000" dist="127000" sy="99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9" name="Google Shape;159;p1"/>
          <p:cNvSpPr/>
          <p:nvPr/>
        </p:nvSpPr>
        <p:spPr>
          <a:xfrm>
            <a:off x="2328332" y="1540931"/>
            <a:ext cx="7543802" cy="383540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160" name="Google Shape;160;p1"/>
          <p:cNvGrpSpPr/>
          <p:nvPr/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61" name="Google Shape;161;p1"/>
            <p:cNvSpPr/>
            <p:nvPr/>
          </p:nvSpPr>
          <p:spPr>
            <a:xfrm>
              <a:off x="2430976" y="3123631"/>
              <a:ext cx="45720" cy="658368"/>
            </a:xfrm>
            <a:prstGeom prst="roundRect">
              <a:avLst>
                <a:gd fmla="val 50000" name="adj"/>
              </a:avLst>
            </a:prstGeom>
            <a:solidFill>
              <a:schemeClr val="dk2">
                <a:alpha val="5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62" name="Google Shape;162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"/>
            <p:cNvSpPr/>
            <p:nvPr/>
          </p:nvSpPr>
          <p:spPr>
            <a:xfrm>
              <a:off x="9717803" y="3124921"/>
              <a:ext cx="45720" cy="658368"/>
            </a:xfrm>
            <a:prstGeom prst="roundRect">
              <a:avLst>
                <a:gd fmla="val 50000" name="adj"/>
              </a:avLst>
            </a:prstGeom>
            <a:solidFill>
              <a:schemeClr val="dk2">
                <a:alpha val="54509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64" name="Google Shape;164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1"/>
          <p:cNvSpPr txBox="1"/>
          <p:nvPr>
            <p:ph type="title"/>
          </p:nvPr>
        </p:nvSpPr>
        <p:spPr>
          <a:xfrm>
            <a:off x="2553757" y="1819276"/>
            <a:ext cx="7060738" cy="13811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Evaluating Large Language Models Trained on Code</a:t>
            </a:r>
            <a:endParaRPr/>
          </a:p>
        </p:txBody>
      </p:sp>
      <p:sp>
        <p:nvSpPr>
          <p:cNvPr id="166" name="Google Shape;166;p1"/>
          <p:cNvSpPr txBox="1"/>
          <p:nvPr>
            <p:ph idx="1" type="body"/>
          </p:nvPr>
        </p:nvSpPr>
        <p:spPr>
          <a:xfrm>
            <a:off x="2698850" y="4679724"/>
            <a:ext cx="6815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SzPct val="115000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118"/>
              </a:spcBef>
              <a:spcAft>
                <a:spcPts val="0"/>
              </a:spcAft>
              <a:buSzPct val="50464"/>
              <a:buNone/>
            </a:pPr>
            <a:r>
              <a:rPr lang="en-US" sz="6380"/>
              <a:t>Presented by: </a:t>
            </a:r>
            <a:r>
              <a:rPr lang="en-US" sz="6380">
                <a:solidFill>
                  <a:schemeClr val="dk1"/>
                </a:solidFill>
              </a:rPr>
              <a:t>David Aslanyan and Michael Kulikov</a:t>
            </a:r>
            <a:endParaRPr sz="6380">
              <a:solidFill>
                <a:schemeClr val="dk1"/>
              </a:solidFill>
            </a:endParaRPr>
          </a:p>
        </p:txBody>
      </p:sp>
      <p:cxnSp>
        <p:nvCxnSpPr>
          <p:cNvPr id="167" name="Google Shape;167;p1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2400" y="3602975"/>
            <a:ext cx="6885451" cy="9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47" name="Google Shape;347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4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349" name="Google Shape;349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1" name="Google Shape;351;p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353" name="Google Shape;353;p4"/>
          <p:cNvGrpSpPr/>
          <p:nvPr/>
        </p:nvGrpSpPr>
        <p:grpSpPr>
          <a:xfrm>
            <a:off x="-15161" y="-48225"/>
            <a:ext cx="12229962" cy="6856215"/>
            <a:chOff x="-15736" y="28925"/>
            <a:chExt cx="12229962" cy="6856215"/>
          </a:xfrm>
        </p:grpSpPr>
        <p:pic>
          <p:nvPicPr>
            <p:cNvPr id="354" name="Google Shape;354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2" y="28925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4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356" name="Google Shape;356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4"/>
          <p:cNvSpPr txBox="1"/>
          <p:nvPr>
            <p:ph type="ctrTitle"/>
          </p:nvPr>
        </p:nvSpPr>
        <p:spPr>
          <a:xfrm>
            <a:off x="882650" y="1141800"/>
            <a:ext cx="40575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100">
                <a:solidFill>
                  <a:srgbClr val="262626"/>
                </a:solidFill>
              </a:rPr>
              <a:t>Comparative Analysis of </a:t>
            </a:r>
            <a:endParaRPr sz="41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100">
                <a:solidFill>
                  <a:srgbClr val="262626"/>
                </a:solidFill>
              </a:rPr>
              <a:t>Related Models and Systems</a:t>
            </a:r>
            <a:endParaRPr/>
          </a:p>
        </p:txBody>
      </p:sp>
      <p:cxnSp>
        <p:nvCxnSpPr>
          <p:cNvPr id="359" name="Google Shape;359;p4"/>
          <p:cNvCxnSpPr/>
          <p:nvPr/>
        </p:nvCxnSpPr>
        <p:spPr>
          <a:xfrm>
            <a:off x="889708" y="1063327"/>
            <a:ext cx="3603000" cy="42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0" name="Google Shape;360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2500" y="881575"/>
            <a:ext cx="6081576" cy="50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"/>
          <p:cNvSpPr txBox="1"/>
          <p:nvPr/>
        </p:nvSpPr>
        <p:spPr>
          <a:xfrm>
            <a:off x="803300" y="3831775"/>
            <a:ext cx="3892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Pile </a:t>
            </a:r>
            <a:r>
              <a:rPr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- 825 GiB diverse, open source LM data set. Consists of 22 smaller, high-quality datasets combined.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Temperature</a:t>
            </a:r>
            <a:r>
              <a:rPr i="1" lang="en-US">
                <a:solidFill>
                  <a:srgbClr val="242424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-US">
                <a:solidFill>
                  <a:srgbClr val="242424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determines the likelihood of a model to come up with different options for the next word. Most LM’s temperature ranges between 0 to 1.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3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67" name="Google Shape;36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3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369" name="Google Shape;36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1" name="Google Shape;371;p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3" name="Google Shape;373;p3"/>
          <p:cNvSpPr txBox="1"/>
          <p:nvPr>
            <p:ph type="ctrTitle"/>
          </p:nvPr>
        </p:nvSpPr>
        <p:spPr>
          <a:xfrm>
            <a:off x="2876375" y="367200"/>
            <a:ext cx="64362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 sz="4100"/>
              <a:t>Supervised Fine-Tuning Codex-S</a:t>
            </a:r>
            <a:endParaRPr/>
          </a:p>
        </p:txBody>
      </p:sp>
      <p:cxnSp>
        <p:nvCxnSpPr>
          <p:cNvPr id="374" name="Google Shape;374;p3"/>
          <p:cNvCxnSpPr/>
          <p:nvPr/>
        </p:nvCxnSpPr>
        <p:spPr>
          <a:xfrm>
            <a:off x="2959483" y="1250689"/>
            <a:ext cx="62700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75" name="Google Shape;375;p3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376" name="Google Shape;37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3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378" name="Google Shape;378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3"/>
          <p:cNvSpPr txBox="1"/>
          <p:nvPr/>
        </p:nvSpPr>
        <p:spPr>
          <a:xfrm>
            <a:off x="758975" y="1440725"/>
            <a:ext cx="10827000" cy="4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Training set contains: data from sources with solutions to problems (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continuous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i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ntegration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(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CI) repositories, competitive programing websites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), 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open source repositories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Unit tests: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○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Tests are usually hidden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○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Contain examples in problem statement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Traced integration with sys.setprofile (could return none, etc)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Excess files ( classes, config, scripts, data files etc)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Description misuse - problem descriptions as docstrings for task assembly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Code - Incorrect solutions, redundancy(Most of the code is not needed to generate code from docstrings. Reduces HumanEval )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1" name="Google Shape;381;p3"/>
          <p:cNvSpPr txBox="1"/>
          <p:nvPr/>
        </p:nvSpPr>
        <p:spPr>
          <a:xfrm>
            <a:off x="8487200" y="-1663375"/>
            <a:ext cx="35802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/>
              <a:t>CI repository</a:t>
            </a:r>
            <a:r>
              <a:rPr lang="en-US" sz="1500"/>
              <a:t> - automated integration of code changes from multiple contributors into a single software project.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/>
              <a:t>sys.setprofile</a:t>
            </a:r>
            <a:r>
              <a:rPr lang="en-US" sz="1500"/>
              <a:t> - a trace function that's triggered every time the VM enters or exits both Python and C functions.</a:t>
            </a:r>
            <a:endParaRPr sz="1500"/>
          </a:p>
        </p:txBody>
      </p:sp>
      <p:cxnSp>
        <p:nvCxnSpPr>
          <p:cNvPr id="382" name="Google Shape;382;p3"/>
          <p:cNvCxnSpPr/>
          <p:nvPr/>
        </p:nvCxnSpPr>
        <p:spPr>
          <a:xfrm flipH="1" rot="10800000">
            <a:off x="935583" y="1455714"/>
            <a:ext cx="10097400" cy="8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p3"/>
          <p:cNvSpPr txBox="1"/>
          <p:nvPr>
            <p:ph type="ctrTitle"/>
          </p:nvPr>
        </p:nvSpPr>
        <p:spPr>
          <a:xfrm>
            <a:off x="744625" y="669375"/>
            <a:ext cx="705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 sz="4100"/>
              <a:t>Supervised Fine-Tuning (Codex-S)</a:t>
            </a:r>
            <a:endParaRPr/>
          </a:p>
        </p:txBody>
      </p:sp>
      <p:pic>
        <p:nvPicPr>
          <p:cNvPr id="384" name="Google Shape;38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984" y="2343849"/>
            <a:ext cx="2619766" cy="17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g2e4ff0a6a52_0_81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390" name="Google Shape;390;g2e4ff0a6a52_0_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g2e4ff0a6a52_0_81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392" name="Google Shape;392;g2e4ff0a6a52_0_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g2e4ff0a6a52_0_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4" name="Google Shape;394;g2e4ff0a6a52_0_81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g2e4ff0a6a52_0_8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396" name="Google Shape;396;g2e4ff0a6a52_0_81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397" name="Google Shape;397;g2e4ff0a6a52_0_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g2e4ff0a6a52_0_81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399" name="Google Shape;399;g2e4ff0a6a52_0_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g2e4ff0a6a52_0_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g2e4ff0a6a52_0_81"/>
          <p:cNvSpPr txBox="1"/>
          <p:nvPr>
            <p:ph type="ctrTitle"/>
          </p:nvPr>
        </p:nvSpPr>
        <p:spPr>
          <a:xfrm>
            <a:off x="1275300" y="712125"/>
            <a:ext cx="7953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122"/>
              <a:t>Supervised Fine-tuning: Results </a:t>
            </a:r>
            <a:endParaRPr sz="4122"/>
          </a:p>
        </p:txBody>
      </p:sp>
      <p:cxnSp>
        <p:nvCxnSpPr>
          <p:cNvPr id="402" name="Google Shape;402;g2e4ff0a6a52_0_81"/>
          <p:cNvCxnSpPr/>
          <p:nvPr/>
        </p:nvCxnSpPr>
        <p:spPr>
          <a:xfrm flipH="1" rot="10800000">
            <a:off x="1275308" y="1604039"/>
            <a:ext cx="9243900" cy="13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3" name="Google Shape;403;g2e4ff0a6a52_0_81"/>
          <p:cNvGrpSpPr/>
          <p:nvPr/>
        </p:nvGrpSpPr>
        <p:grpSpPr>
          <a:xfrm>
            <a:off x="589704" y="2174823"/>
            <a:ext cx="5864651" cy="3863162"/>
            <a:chOff x="673913" y="2479975"/>
            <a:chExt cx="5510337" cy="3641400"/>
          </a:xfrm>
        </p:grpSpPr>
        <p:grpSp>
          <p:nvGrpSpPr>
            <p:cNvPr id="404" name="Google Shape;404;g2e4ff0a6a52_0_81"/>
            <p:cNvGrpSpPr/>
            <p:nvPr/>
          </p:nvGrpSpPr>
          <p:grpSpPr>
            <a:xfrm>
              <a:off x="673913" y="2479975"/>
              <a:ext cx="5510337" cy="3641400"/>
              <a:chOff x="5897763" y="1794175"/>
              <a:chExt cx="5510337" cy="3641400"/>
            </a:xfrm>
          </p:grpSpPr>
          <p:pic>
            <p:nvPicPr>
              <p:cNvPr id="405" name="Google Shape;405;g2e4ff0a6a52_0_81"/>
              <p:cNvPicPr preferRelativeResize="0"/>
              <p:nvPr/>
            </p:nvPicPr>
            <p:blipFill rotWithShape="1">
              <a:blip r:embed="rId6">
                <a:alphaModFix/>
              </a:blip>
              <a:srcRect b="11354" l="8932" r="26622" t="11036"/>
              <a:stretch/>
            </p:blipFill>
            <p:spPr>
              <a:xfrm>
                <a:off x="6088450" y="1998575"/>
                <a:ext cx="5319649" cy="32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" name="Google Shape;406;g2e4ff0a6a52_0_81"/>
              <p:cNvPicPr preferRelativeResize="0"/>
              <p:nvPr/>
            </p:nvPicPr>
            <p:blipFill rotWithShape="1">
              <a:blip r:embed="rId6">
                <a:alphaModFix/>
              </a:blip>
              <a:srcRect b="46056" l="4102" r="93421" t="35221"/>
              <a:stretch/>
            </p:blipFill>
            <p:spPr>
              <a:xfrm rot="5400000">
                <a:off x="6181513" y="1510425"/>
                <a:ext cx="204400" cy="771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7" name="Google Shape;407;g2e4ff0a6a52_0_81"/>
              <p:cNvPicPr preferRelativeResize="0"/>
              <p:nvPr/>
            </p:nvPicPr>
            <p:blipFill rotWithShape="1">
              <a:blip r:embed="rId6">
                <a:alphaModFix/>
              </a:blip>
              <a:srcRect b="2333" l="25467" r="45039" t="92002"/>
              <a:stretch/>
            </p:blipFill>
            <p:spPr>
              <a:xfrm>
                <a:off x="6791050" y="5202025"/>
                <a:ext cx="2434626" cy="233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8" name="Google Shape;408;g2e4ff0a6a52_0_81"/>
            <p:cNvPicPr preferRelativeResize="0"/>
            <p:nvPr/>
          </p:nvPicPr>
          <p:blipFill rotWithShape="1">
            <a:blip r:embed="rId6">
              <a:alphaModFix/>
            </a:blip>
            <a:srcRect b="90294" l="18115" r="29934" t="4324"/>
            <a:stretch/>
          </p:blipFill>
          <p:spPr>
            <a:xfrm>
              <a:off x="1712625" y="2486700"/>
              <a:ext cx="4186701" cy="221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" name="Google Shape;409;g2e4ff0a6a52_0_81"/>
          <p:cNvPicPr preferRelativeResize="0"/>
          <p:nvPr/>
        </p:nvPicPr>
        <p:blipFill rotWithShape="1">
          <a:blip r:embed="rId6">
            <a:alphaModFix/>
          </a:blip>
          <a:srcRect b="70392" l="73533" r="0" t="10747"/>
          <a:stretch/>
        </p:blipFill>
        <p:spPr>
          <a:xfrm>
            <a:off x="1700775" y="4080800"/>
            <a:ext cx="2017051" cy="7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2e4ff0a6a52_0_81"/>
          <p:cNvPicPr preferRelativeResize="0"/>
          <p:nvPr/>
        </p:nvPicPr>
        <p:blipFill rotWithShape="1">
          <a:blip r:embed="rId7">
            <a:alphaModFix/>
          </a:blip>
          <a:srcRect b="0" l="0" r="52620" t="0"/>
          <a:stretch/>
        </p:blipFill>
        <p:spPr>
          <a:xfrm>
            <a:off x="784400" y="1660475"/>
            <a:ext cx="30598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2e4ff0a6a52_0_81"/>
          <p:cNvPicPr preferRelativeResize="0"/>
          <p:nvPr/>
        </p:nvPicPr>
        <p:blipFill rotWithShape="1">
          <a:blip r:embed="rId7">
            <a:alphaModFix/>
          </a:blip>
          <a:srcRect b="0" l="48173" r="0" t="0"/>
          <a:stretch/>
        </p:blipFill>
        <p:spPr>
          <a:xfrm>
            <a:off x="784400" y="1917650"/>
            <a:ext cx="3346876" cy="25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g2e4ff0a6a52_0_81"/>
          <p:cNvGrpSpPr/>
          <p:nvPr/>
        </p:nvGrpSpPr>
        <p:grpSpPr>
          <a:xfrm>
            <a:off x="6657916" y="2174820"/>
            <a:ext cx="4918058" cy="3688223"/>
            <a:chOff x="6845675" y="2461337"/>
            <a:chExt cx="4685650" cy="3444363"/>
          </a:xfrm>
        </p:grpSpPr>
        <p:pic>
          <p:nvPicPr>
            <p:cNvPr id="413" name="Google Shape;413;g2e4ff0a6a52_0_81"/>
            <p:cNvPicPr preferRelativeResize="0"/>
            <p:nvPr/>
          </p:nvPicPr>
          <p:blipFill rotWithShape="1">
            <a:blip r:embed="rId8">
              <a:alphaModFix/>
            </a:blip>
            <a:srcRect b="19350" l="12214" r="3723" t="17740"/>
            <a:stretch/>
          </p:blipFill>
          <p:spPr>
            <a:xfrm>
              <a:off x="6845675" y="2662400"/>
              <a:ext cx="4685650" cy="2847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g2e4ff0a6a52_0_81"/>
            <p:cNvPicPr preferRelativeResize="0"/>
            <p:nvPr/>
          </p:nvPicPr>
          <p:blipFill rotWithShape="1">
            <a:blip r:embed="rId8">
              <a:alphaModFix/>
            </a:blip>
            <a:srcRect b="82807" l="26547" r="14511" t="12905"/>
            <a:stretch/>
          </p:blipFill>
          <p:spPr>
            <a:xfrm>
              <a:off x="8073938" y="2487050"/>
              <a:ext cx="2982050" cy="17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g2e4ff0a6a52_0_81"/>
            <p:cNvPicPr preferRelativeResize="0"/>
            <p:nvPr/>
          </p:nvPicPr>
          <p:blipFill rotWithShape="1">
            <a:blip r:embed="rId8">
              <a:alphaModFix/>
            </a:blip>
            <a:srcRect b="48224" l="7172" r="88328" t="37004"/>
            <a:stretch/>
          </p:blipFill>
          <p:spPr>
            <a:xfrm rot="5400000">
              <a:off x="7093000" y="2271675"/>
              <a:ext cx="227600" cy="606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" name="Google Shape;416;g2e4ff0a6a52_0_81"/>
            <p:cNvGrpSpPr/>
            <p:nvPr/>
          </p:nvGrpSpPr>
          <p:grpSpPr>
            <a:xfrm>
              <a:off x="7090850" y="5513500"/>
              <a:ext cx="2436100" cy="392200"/>
              <a:chOff x="7090850" y="5513500"/>
              <a:chExt cx="2436100" cy="392200"/>
            </a:xfrm>
          </p:grpSpPr>
          <p:pic>
            <p:nvPicPr>
              <p:cNvPr id="417" name="Google Shape;417;g2e4ff0a6a52_0_81"/>
              <p:cNvPicPr preferRelativeResize="0"/>
              <p:nvPr/>
            </p:nvPicPr>
            <p:blipFill rotWithShape="1">
              <a:blip r:embed="rId8">
                <a:alphaModFix/>
              </a:blip>
              <a:srcRect b="6739" l="4892" r="46956" t="88487"/>
              <a:stretch/>
            </p:blipFill>
            <p:spPr>
              <a:xfrm>
                <a:off x="7090850" y="5513500"/>
                <a:ext cx="2436100" cy="196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Google Shape;418;g2e4ff0a6a52_0_81"/>
              <p:cNvPicPr preferRelativeResize="0"/>
              <p:nvPr/>
            </p:nvPicPr>
            <p:blipFill rotWithShape="1">
              <a:blip r:embed="rId8">
                <a:alphaModFix/>
              </a:blip>
              <a:srcRect b="6739" l="53415" r="4707" t="88487"/>
              <a:stretch/>
            </p:blipFill>
            <p:spPr>
              <a:xfrm>
                <a:off x="7090850" y="5709600"/>
                <a:ext cx="2118750" cy="196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9" name="Google Shape;419;g2e4ff0a6a52_0_81"/>
            <p:cNvPicPr preferRelativeResize="0"/>
            <p:nvPr/>
          </p:nvPicPr>
          <p:blipFill rotWithShape="1">
            <a:blip r:embed="rId8">
              <a:alphaModFix/>
            </a:blip>
            <a:srcRect b="14573" l="36873" r="26855" t="81139"/>
            <a:stretch/>
          </p:blipFill>
          <p:spPr>
            <a:xfrm>
              <a:off x="9619400" y="5510350"/>
              <a:ext cx="1835050" cy="176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0" name="Google Shape;420;g2e4ff0a6a52_0_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93038" y="1772500"/>
            <a:ext cx="3400425" cy="24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g2e4ff0a6a52_0_81"/>
          <p:cNvGrpSpPr/>
          <p:nvPr/>
        </p:nvGrpSpPr>
        <p:grpSpPr>
          <a:xfrm>
            <a:off x="4911629" y="3225091"/>
            <a:ext cx="1746291" cy="542935"/>
            <a:chOff x="5226275" y="3167550"/>
            <a:chExt cx="1978800" cy="759350"/>
          </a:xfrm>
        </p:grpSpPr>
        <p:pic>
          <p:nvPicPr>
            <p:cNvPr id="422" name="Google Shape;422;g2e4ff0a6a52_0_81"/>
            <p:cNvPicPr preferRelativeResize="0"/>
            <p:nvPr/>
          </p:nvPicPr>
          <p:blipFill rotWithShape="1">
            <a:blip r:embed="rId6">
              <a:alphaModFix/>
            </a:blip>
            <a:srcRect b="48497" l="73531" r="3221" t="33085"/>
            <a:stretch/>
          </p:blipFill>
          <p:spPr>
            <a:xfrm>
              <a:off x="5226275" y="3167550"/>
              <a:ext cx="1918899" cy="75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g2e4ff0a6a52_0_81"/>
            <p:cNvPicPr preferRelativeResize="0"/>
            <p:nvPr/>
          </p:nvPicPr>
          <p:blipFill rotWithShape="1">
            <a:blip r:embed="rId6">
              <a:alphaModFix/>
            </a:blip>
            <a:srcRect b="48497" l="98960" r="313" t="33085"/>
            <a:stretch/>
          </p:blipFill>
          <p:spPr>
            <a:xfrm>
              <a:off x="7145176" y="3167550"/>
              <a:ext cx="59899" cy="759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g2e4ff0a6a52_0_343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429" name="Google Shape;429;g2e4ff0a6a52_0_3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g2e4ff0a6a52_0_343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431" name="Google Shape;431;g2e4ff0a6a52_0_3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g2e4ff0a6a52_0_3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3" name="Google Shape;433;g2e4ff0a6a52_0_343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4" name="Google Shape;434;g2e4ff0a6a52_0_343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435" name="Google Shape;435;g2e4ff0a6a52_0_343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436" name="Google Shape;436;g2e4ff0a6a52_0_3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g2e4ff0a6a52_0_343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438" name="Google Shape;438;g2e4ff0a6a52_0_3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g2e4ff0a6a52_0_3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g2e4ff0a6a52_0_343"/>
          <p:cNvSpPr txBox="1"/>
          <p:nvPr>
            <p:ph type="ctrTitle"/>
          </p:nvPr>
        </p:nvSpPr>
        <p:spPr>
          <a:xfrm>
            <a:off x="1275300" y="712125"/>
            <a:ext cx="7953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322"/>
              <a:t>Problem-Solving Results </a:t>
            </a:r>
            <a:endParaRPr sz="4322"/>
          </a:p>
        </p:txBody>
      </p:sp>
      <p:sp>
        <p:nvSpPr>
          <p:cNvPr id="441" name="Google Shape;441;g2e4ff0a6a52_0_343"/>
          <p:cNvSpPr txBox="1"/>
          <p:nvPr/>
        </p:nvSpPr>
        <p:spPr>
          <a:xfrm>
            <a:off x="1058775" y="1657350"/>
            <a:ext cx="946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❏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 solve a problem, generate samples and check if any pass the unit tests.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442" name="Google Shape;442;g2e4ff0a6a52_0_343"/>
          <p:cNvCxnSpPr/>
          <p:nvPr/>
        </p:nvCxnSpPr>
        <p:spPr>
          <a:xfrm flipH="1" rot="10800000">
            <a:off x="1275308" y="1604039"/>
            <a:ext cx="9243900" cy="13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3" name="Google Shape;443;g2e4ff0a6a52_0_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9238" y="2115250"/>
            <a:ext cx="642937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e4ff0a6a52_0_343"/>
          <p:cNvSpPr txBox="1"/>
          <p:nvPr/>
        </p:nvSpPr>
        <p:spPr>
          <a:xfrm>
            <a:off x="1396175" y="2144425"/>
            <a:ext cx="549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●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With one 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sample: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45" name="Google Shape;445;g2e4ff0a6a52_0_343"/>
          <p:cNvSpPr txBox="1"/>
          <p:nvPr/>
        </p:nvSpPr>
        <p:spPr>
          <a:xfrm>
            <a:off x="1396175" y="3970575"/>
            <a:ext cx="832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●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After fine-tuning of Codex on correctly implemented functions: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46" name="Google Shape;446;g2e4ff0a6a52_0_3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9238" y="4463725"/>
            <a:ext cx="63531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e4ff0a6a52_0_3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9238" y="5345350"/>
            <a:ext cx="313372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e4ff0a6a52_0_343"/>
          <p:cNvSpPr txBox="1"/>
          <p:nvPr/>
        </p:nvSpPr>
        <p:spPr>
          <a:xfrm>
            <a:off x="1396175" y="4920925"/>
            <a:ext cx="297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●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With 100 samples: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49" name="Google Shape;449;g2e4ff0a6a52_0_3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4000" y="5345350"/>
            <a:ext cx="28575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g2e4ff0a6a52_0_145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455" name="Google Shape;455;g2e4ff0a6a52_0_1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g2e4ff0a6a52_0_145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457" name="Google Shape;457;g2e4ff0a6a52_0_1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g2e4ff0a6a52_0_1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9" name="Google Shape;459;g2e4ff0a6a52_0_145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0" name="Google Shape;460;g2e4ff0a6a52_0_14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461" name="Google Shape;461;g2e4ff0a6a52_0_145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462" name="Google Shape;462;g2e4ff0a6a52_0_1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g2e4ff0a6a52_0_145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464" name="Google Shape;464;g2e4ff0a6a52_0_1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g2e4ff0a6a52_0_1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g2e4ff0a6a52_0_145"/>
          <p:cNvSpPr txBox="1"/>
          <p:nvPr>
            <p:ph type="ctrTitle"/>
          </p:nvPr>
        </p:nvSpPr>
        <p:spPr>
          <a:xfrm>
            <a:off x="1167300" y="656125"/>
            <a:ext cx="7953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100"/>
              <a:t>Docstring Generation (Codex-D)</a:t>
            </a:r>
            <a:endParaRPr b="1" sz="4322"/>
          </a:p>
        </p:txBody>
      </p:sp>
      <p:cxnSp>
        <p:nvCxnSpPr>
          <p:cNvPr id="467" name="Google Shape;467;g2e4ff0a6a52_0_145"/>
          <p:cNvCxnSpPr/>
          <p:nvPr/>
        </p:nvCxnSpPr>
        <p:spPr>
          <a:xfrm flipH="1" rot="10800000">
            <a:off x="1167308" y="1422039"/>
            <a:ext cx="9243900" cy="13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g2e4ff0a6a52_0_145"/>
          <p:cNvSpPr txBox="1"/>
          <p:nvPr/>
        </p:nvSpPr>
        <p:spPr>
          <a:xfrm>
            <a:off x="961200" y="1435850"/>
            <a:ext cx="955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Docstring generation is useful for safety: it can describe intent behind code.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69" name="Google Shape;469;g2e4ff0a6a52_0_145"/>
          <p:cNvSpPr txBox="1"/>
          <p:nvPr/>
        </p:nvSpPr>
        <p:spPr>
          <a:xfrm>
            <a:off x="820800" y="4594725"/>
            <a:ext cx="10875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Performance is </a:t>
            </a:r>
            <a:r>
              <a:rPr b="1" lang="en-US" sz="2200">
                <a:solidFill>
                  <a:srgbClr val="262626"/>
                </a:solidFill>
                <a:highlight>
                  <a:srgbClr val="EAD1DC"/>
                </a:highlight>
                <a:latin typeface="Garamond"/>
                <a:ea typeface="Garamond"/>
                <a:cs typeface="Garamond"/>
                <a:sym typeface="Garamond"/>
              </a:rPr>
              <a:t>better when generating code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than </a:t>
            </a:r>
            <a:r>
              <a:rPr lang="en-US" sz="2200">
                <a:solidFill>
                  <a:srgbClr val="262626"/>
                </a:solidFill>
                <a:highlight>
                  <a:srgbClr val="FCE5CD"/>
                </a:highlight>
                <a:latin typeface="Garamond"/>
                <a:ea typeface="Garamond"/>
                <a:cs typeface="Garamond"/>
                <a:sym typeface="Garamond"/>
              </a:rPr>
              <a:t>generating docstrings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It is not clear a priori which direction should yield higher pass rates: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○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Docstrings may be more forgiving (natural language less strict than code)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○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Training docstrings may be of lower quality than code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70" name="Google Shape;470;g2e4ff0a6a52_0_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0163" y="1887363"/>
            <a:ext cx="60674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e4ff0a6a52_0_145"/>
          <p:cNvSpPr txBox="1"/>
          <p:nvPr/>
        </p:nvSpPr>
        <p:spPr>
          <a:xfrm>
            <a:off x="961200" y="2218825"/>
            <a:ext cx="92439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 training dataset for docstring generation can be 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easily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created 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○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For each problem, concatenate: signature reference solution docstring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72" name="Google Shape;472;g2e4ff0a6a52_0_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4994" y="3131425"/>
            <a:ext cx="3305805" cy="9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2e4ff0a6a52_0_145"/>
          <p:cNvSpPr txBox="1"/>
          <p:nvPr/>
        </p:nvSpPr>
        <p:spPr>
          <a:xfrm>
            <a:off x="1026000" y="3131425"/>
            <a:ext cx="71379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highlight>
                  <a:srgbClr val="EAD1DC"/>
                </a:highlight>
                <a:latin typeface="Garamond"/>
                <a:ea typeface="Garamond"/>
                <a:cs typeface="Garamond"/>
                <a:sym typeface="Garamond"/>
              </a:rPr>
              <a:t>Codex-S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is trained to minimise negative log-likelihood of reference solution 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aramond"/>
              <a:buChar char="●"/>
            </a:pPr>
            <a:r>
              <a:rPr lang="en-US" sz="2200">
                <a:solidFill>
                  <a:srgbClr val="262626"/>
                </a:solidFill>
                <a:highlight>
                  <a:srgbClr val="FCE5CD"/>
                </a:highlight>
                <a:latin typeface="Garamond"/>
                <a:ea typeface="Garamond"/>
                <a:cs typeface="Garamond"/>
                <a:sym typeface="Garamond"/>
              </a:rPr>
              <a:t>Codex-D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is trained to minimise negative log-likelihood of docstring 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7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79" name="Google Shape;479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7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481" name="Google Shape;481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3" name="Google Shape;483;p7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Google Shape;484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485" name="Google Shape;485;p7"/>
          <p:cNvGrpSpPr/>
          <p:nvPr/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486" name="Google Shape;486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7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488" name="Google Shape;488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Google Shape;490;p7"/>
          <p:cNvSpPr txBox="1"/>
          <p:nvPr>
            <p:ph type="ctrTitle"/>
          </p:nvPr>
        </p:nvSpPr>
        <p:spPr>
          <a:xfrm>
            <a:off x="4680508" y="690532"/>
            <a:ext cx="62700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 sz="4400"/>
              <a:t>Limitations</a:t>
            </a:r>
            <a:endParaRPr/>
          </a:p>
        </p:txBody>
      </p:sp>
      <p:cxnSp>
        <p:nvCxnSpPr>
          <p:cNvPr id="491" name="Google Shape;491;p7"/>
          <p:cNvCxnSpPr/>
          <p:nvPr/>
        </p:nvCxnSpPr>
        <p:spPr>
          <a:xfrm>
            <a:off x="4680458" y="1849839"/>
            <a:ext cx="62700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2" name="Google Shape;492;p7"/>
          <p:cNvSpPr txBox="1"/>
          <p:nvPr>
            <p:ph idx="1" type="subTitle"/>
          </p:nvPr>
        </p:nvSpPr>
        <p:spPr>
          <a:xfrm>
            <a:off x="4604075" y="1994325"/>
            <a:ext cx="65925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95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Codex is unpredictable - could generate flawed or malicious code for certain prompts</a:t>
            </a:r>
            <a:r>
              <a:rPr lang="en-US" strike="sngStrike"/>
              <a:t> </a:t>
            </a:r>
            <a:endParaRPr strike="sngStrike"/>
          </a:p>
          <a:p>
            <a:pPr indent="-38195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Codex performance degrades as the docstring length and complexity increase</a:t>
            </a:r>
            <a:endParaRPr/>
          </a:p>
          <a:p>
            <a:pPr indent="-38195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Codex training is not sample efficient.Training corpus contains hundreds of millions of lines of code from GitHub</a:t>
            </a:r>
            <a:endParaRPr/>
          </a:p>
          <a:p>
            <a:pPr indent="-38195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A strong intro-level CS student would solve more problems than Codex </a:t>
            </a:r>
            <a:endParaRPr/>
          </a:p>
          <a:p>
            <a:pPr indent="-38195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There remains a large gap in sample efficiency between Codex and humans</a:t>
            </a:r>
            <a:endParaRPr/>
          </a:p>
        </p:txBody>
      </p:sp>
      <p:pic>
        <p:nvPicPr>
          <p:cNvPr id="493" name="Google Shape;493;p7"/>
          <p:cNvPicPr preferRelativeResize="0"/>
          <p:nvPr/>
        </p:nvPicPr>
        <p:blipFill rotWithShape="1">
          <a:blip r:embed="rId6">
            <a:alphaModFix/>
          </a:blip>
          <a:srcRect b="4575" l="0" r="4479" t="2608"/>
          <a:stretch/>
        </p:blipFill>
        <p:spPr>
          <a:xfrm>
            <a:off x="915925" y="2235238"/>
            <a:ext cx="3618825" cy="23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g2e4ff0a6a52_0_164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499" name="Google Shape;499;g2e4ff0a6a52_0_1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g2e4ff0a6a52_0_164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01" name="Google Shape;501;g2e4ff0a6a52_0_1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g2e4ff0a6a52_0_1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03" name="Google Shape;503;g2e4ff0a6a52_0_164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4" name="Google Shape;504;g2e4ff0a6a52_0_164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505" name="Google Shape;505;g2e4ff0a6a52_0_164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506" name="Google Shape;506;g2e4ff0a6a52_0_1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g2e4ff0a6a52_0_164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08" name="Google Shape;508;g2e4ff0a6a52_0_1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g2e4ff0a6a52_0_1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" name="Google Shape;510;g2e4ff0a6a52_0_164"/>
          <p:cNvSpPr txBox="1"/>
          <p:nvPr>
            <p:ph type="ctrTitle"/>
          </p:nvPr>
        </p:nvSpPr>
        <p:spPr>
          <a:xfrm>
            <a:off x="6134400" y="703500"/>
            <a:ext cx="3601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122"/>
              <a:t>Bias Analysis</a:t>
            </a:r>
            <a:endParaRPr sz="4122"/>
          </a:p>
        </p:txBody>
      </p:sp>
      <p:cxnSp>
        <p:nvCxnSpPr>
          <p:cNvPr id="511" name="Google Shape;511;g2e4ff0a6a52_0_164"/>
          <p:cNvCxnSpPr/>
          <p:nvPr/>
        </p:nvCxnSpPr>
        <p:spPr>
          <a:xfrm flipH="1" rot="10800000">
            <a:off x="4622400" y="1604100"/>
            <a:ext cx="5896800" cy="51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2" name="Google Shape;512;g2e4ff0a6a52_0_164"/>
          <p:cNvSpPr txBox="1"/>
          <p:nvPr>
            <p:ph idx="1" type="subTitle"/>
          </p:nvPr>
        </p:nvSpPr>
        <p:spPr>
          <a:xfrm>
            <a:off x="4211082" y="1972731"/>
            <a:ext cx="65925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95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Codex tends to produce similar biases to GPT-3 but with less diversity</a:t>
            </a:r>
            <a:endParaRPr/>
          </a:p>
          <a:p>
            <a:pPr indent="-38195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Biased prompts may lead to biased code</a:t>
            </a:r>
            <a:endParaRPr/>
          </a:p>
          <a:p>
            <a:pPr indent="-38195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Codex can be prompted to generate racist, denigratory and harmful comments</a:t>
            </a:r>
            <a:endParaRPr/>
          </a:p>
          <a:p>
            <a:pPr indent="-38195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Codex can generate code with structure that reflects stereotypes spanning: gender, race, emotion, class, the structure of names, other characteristics</a:t>
            </a:r>
            <a:endParaRPr/>
          </a:p>
          <a:p>
            <a:pPr indent="-38195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Code generation models are not "objective" tools - they inherit from their training data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e4ff0a6a52_0_164"/>
          <p:cNvSpPr/>
          <p:nvPr/>
        </p:nvSpPr>
        <p:spPr>
          <a:xfrm>
            <a:off x="1005275" y="1437800"/>
            <a:ext cx="2995200" cy="4286100"/>
          </a:xfrm>
          <a:prstGeom prst="rect">
            <a:avLst/>
          </a:prstGeom>
          <a:solidFill>
            <a:schemeClr val="lt1"/>
          </a:solidFill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14" name="Google Shape;514;g2e4ff0a6a52_0_164"/>
          <p:cNvPicPr preferRelativeResize="0"/>
          <p:nvPr/>
        </p:nvPicPr>
        <p:blipFill rotWithShape="1">
          <a:blip r:embed="rId6">
            <a:alphaModFix/>
          </a:blip>
          <a:srcRect b="0" l="912" r="922" t="0"/>
          <a:stretch/>
        </p:blipFill>
        <p:spPr>
          <a:xfrm rot="-5400000">
            <a:off x="417123" y="2171427"/>
            <a:ext cx="4171521" cy="281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28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520" name="Google Shape;520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2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22" name="Google Shape;522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24" name="Google Shape;524;p28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5" name="Google Shape;525;p2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526" name="Google Shape;526;p28"/>
          <p:cNvGrpSpPr/>
          <p:nvPr/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527" name="Google Shape;527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2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29" name="Google Shape;529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1" name="Google Shape;531;p28"/>
          <p:cNvSpPr txBox="1"/>
          <p:nvPr>
            <p:ph type="ctrTitle"/>
          </p:nvPr>
        </p:nvSpPr>
        <p:spPr>
          <a:xfrm>
            <a:off x="4527421" y="636532"/>
            <a:ext cx="68106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89"/>
              <a:buFont typeface="Garamond"/>
              <a:buNone/>
            </a:pPr>
            <a:r>
              <a:rPr lang="en-US" sz="4400"/>
              <a:t>Summary</a:t>
            </a:r>
            <a:endParaRPr/>
          </a:p>
        </p:txBody>
      </p:sp>
      <p:sp>
        <p:nvSpPr>
          <p:cNvPr id="532" name="Google Shape;532;p28"/>
          <p:cNvSpPr/>
          <p:nvPr/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lt1"/>
          </a:solidFill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533" name="Google Shape;533;p28"/>
          <p:cNvCxnSpPr/>
          <p:nvPr/>
        </p:nvCxnSpPr>
        <p:spPr>
          <a:xfrm>
            <a:off x="4636483" y="1806639"/>
            <a:ext cx="62700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28"/>
          <p:cNvSpPr txBox="1"/>
          <p:nvPr>
            <p:ph idx="1" type="subTitle"/>
          </p:nvPr>
        </p:nvSpPr>
        <p:spPr>
          <a:xfrm>
            <a:off x="4636557" y="1940331"/>
            <a:ext cx="65925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95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This work investigated the feasibility of training LLMs to generate code from docstrings </a:t>
            </a:r>
            <a:endParaRPr/>
          </a:p>
          <a:p>
            <a:pPr indent="-381952" lvl="0" marL="457200" rtl="0" algn="l"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By fine-tuning GPT on code from GitHub, Codex performs well human-written problems ( comparable to </a:t>
            </a:r>
            <a:r>
              <a:rPr lang="en-US"/>
              <a:t>easy interview problems)</a:t>
            </a:r>
            <a:endParaRPr/>
          </a:p>
          <a:p>
            <a:pPr indent="-38195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 Training on a distribution closer to evaluation and using multiple samples produces b</a:t>
            </a:r>
            <a:r>
              <a:rPr lang="en-US"/>
              <a:t>etter performance (Codex-S)</a:t>
            </a:r>
            <a:endParaRPr/>
          </a:p>
          <a:p>
            <a:pPr indent="-38195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15"/>
              <a:buChar char="●"/>
            </a:pPr>
            <a:r>
              <a:rPr lang="en-US"/>
              <a:t>Codex-D was also introduced to generate docstrings from code bodies (less strong, but comparable)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azard and Identification (HAZID) - ABL Group" id="535" name="Google Shape;53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07625" y="1910273"/>
            <a:ext cx="4394200" cy="287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g2e7b256437a_9_20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541" name="Google Shape;541;g2e7b256437a_9_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" name="Google Shape;542;g2e7b256437a_9_20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43" name="Google Shape;543;g2e7b256437a_9_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g2e7b256437a_9_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45" name="Google Shape;545;g2e7b256437a_9_20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6" name="Google Shape;546;g2e7b256437a_9_2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547" name="Google Shape;547;g2e7b256437a_9_20"/>
          <p:cNvGrpSpPr/>
          <p:nvPr/>
        </p:nvGrpSpPr>
        <p:grpSpPr>
          <a:xfrm>
            <a:off x="0" y="0"/>
            <a:ext cx="12229962" cy="6856215"/>
            <a:chOff x="-15736" y="0"/>
            <a:chExt cx="12229962" cy="6856215"/>
          </a:xfrm>
        </p:grpSpPr>
        <p:pic>
          <p:nvPicPr>
            <p:cNvPr id="548" name="Google Shape;548;g2e7b256437a_9_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9" name="Google Shape;549;g2e7b256437a_9_20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50" name="Google Shape;550;g2e7b256437a_9_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g2e7b256437a_9_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g2e7b256437a_9_20"/>
          <p:cNvSpPr txBox="1"/>
          <p:nvPr>
            <p:ph type="ctrTitle"/>
          </p:nvPr>
        </p:nvSpPr>
        <p:spPr>
          <a:xfrm>
            <a:off x="4451358" y="2525832"/>
            <a:ext cx="62700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 sz="4400"/>
              <a:t>Thank You!</a:t>
            </a:r>
            <a:endParaRPr/>
          </a:p>
        </p:txBody>
      </p:sp>
      <p:sp>
        <p:nvSpPr>
          <p:cNvPr id="553" name="Google Shape;553;g2e7b256437a_9_20"/>
          <p:cNvSpPr/>
          <p:nvPr/>
        </p:nvSpPr>
        <p:spPr>
          <a:xfrm>
            <a:off x="1092650" y="1144275"/>
            <a:ext cx="3133500" cy="4406400"/>
          </a:xfrm>
          <a:prstGeom prst="rect">
            <a:avLst/>
          </a:prstGeom>
          <a:solidFill>
            <a:schemeClr val="lt1"/>
          </a:solidFill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54" name="Google Shape;554;g2e7b256437a_9_20"/>
          <p:cNvPicPr preferRelativeResize="0"/>
          <p:nvPr/>
        </p:nvPicPr>
        <p:blipFill rotWithShape="1">
          <a:blip r:embed="rId6">
            <a:alphaModFix/>
          </a:blip>
          <a:srcRect b="0" l="26582" r="26582" t="0"/>
          <a:stretch/>
        </p:blipFill>
        <p:spPr>
          <a:xfrm>
            <a:off x="1129850" y="1169012"/>
            <a:ext cx="3059104" cy="435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g2979ded477a183dc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725" y="2701325"/>
            <a:ext cx="3991324" cy="20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979ded477a183dc_0"/>
          <p:cNvSpPr txBox="1"/>
          <p:nvPr>
            <p:ph type="title"/>
          </p:nvPr>
        </p:nvSpPr>
        <p:spPr>
          <a:xfrm>
            <a:off x="2803350" y="839380"/>
            <a:ext cx="62418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500">
                <a:solidFill>
                  <a:schemeClr val="dk1"/>
                </a:solidFill>
              </a:rPr>
              <a:t>Class Activity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561" name="Google Shape;561;g2979ded477a183dc_0"/>
          <p:cNvSpPr txBox="1"/>
          <p:nvPr>
            <p:ph idx="1" type="body"/>
          </p:nvPr>
        </p:nvSpPr>
        <p:spPr>
          <a:xfrm>
            <a:off x="1044175" y="2004725"/>
            <a:ext cx="68796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9653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694"/>
              <a:buAutoNum type="arabicPeriod"/>
            </a:pPr>
            <a:r>
              <a:rPr lang="en-US" sz="2525">
                <a:solidFill>
                  <a:schemeClr val="dk1"/>
                </a:solidFill>
              </a:rPr>
              <a:t>Given the following prompt, mark the mistakes you find. Look for grammar, factual or logical mistakes.</a:t>
            </a:r>
            <a:endParaRPr b="1" sz="2525">
              <a:solidFill>
                <a:schemeClr val="dk1"/>
              </a:solidFill>
            </a:endParaRPr>
          </a:p>
          <a:p>
            <a:pPr indent="-399653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694"/>
              <a:buAutoNum type="arabicPeriod"/>
            </a:pPr>
            <a:r>
              <a:rPr lang="en-US" sz="2525">
                <a:solidFill>
                  <a:schemeClr val="dk1"/>
                </a:solidFill>
              </a:rPr>
              <a:t>Input the prompt into C</a:t>
            </a:r>
            <a:r>
              <a:rPr lang="en-US" sz="2525">
                <a:solidFill>
                  <a:schemeClr val="dk1"/>
                </a:solidFill>
              </a:rPr>
              <a:t>hatGPT</a:t>
            </a:r>
            <a:r>
              <a:rPr lang="en-US" sz="2525">
                <a:solidFill>
                  <a:schemeClr val="dk1"/>
                </a:solidFill>
              </a:rPr>
              <a:t>, compare  ChatGPT’s feedback with your identified mistakes. Note any mistakes you found that ChatGPT missed.</a:t>
            </a:r>
            <a:endParaRPr sz="2525">
              <a:solidFill>
                <a:schemeClr val="dk1"/>
              </a:solidFill>
            </a:endParaRPr>
          </a:p>
          <a:p>
            <a:pPr indent="-399653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694"/>
              <a:buAutoNum type="arabicPeriod"/>
            </a:pPr>
            <a:r>
              <a:rPr lang="en-US" sz="2525">
                <a:solidFill>
                  <a:schemeClr val="dk1"/>
                </a:solidFill>
              </a:rPr>
              <a:t>Share findings.</a:t>
            </a:r>
            <a:endParaRPr sz="252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688"/>
              <a:buNone/>
            </a:pPr>
            <a:r>
              <a:rPr lang="en-US" sz="1725" u="sng">
                <a:solidFill>
                  <a:srgbClr val="CCCC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https://chatgpt.com/share/fc4f42f7-9717-4bc0-ba7e-fa4536f604ea</a:t>
            </a:r>
            <a:endParaRPr sz="1725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g2e495f50f48_0_6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174" name="Google Shape;174;g2e495f50f48_0_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g2e495f50f48_0_6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76" name="Google Shape;176;g2e495f50f48_0_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g2e495f50f48_0_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8" name="Google Shape;178;g2e495f50f48_0_6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g2e495f50f48_0_6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180" name="Google Shape;180;g2e495f50f48_0_6"/>
          <p:cNvGrpSpPr/>
          <p:nvPr/>
        </p:nvGrpSpPr>
        <p:grpSpPr>
          <a:xfrm>
            <a:off x="-15111" y="888"/>
            <a:ext cx="12229962" cy="6856215"/>
            <a:chOff x="-15736" y="0"/>
            <a:chExt cx="12229962" cy="6856215"/>
          </a:xfrm>
        </p:grpSpPr>
        <p:pic>
          <p:nvPicPr>
            <p:cNvPr id="181" name="Google Shape;181;g2e495f50f48_0_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g2e495f50f48_0_6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83" name="Google Shape;183;g2e495f50f48_0_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g2e495f50f48_0_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g2e495f50f48_0_6"/>
          <p:cNvSpPr txBox="1"/>
          <p:nvPr>
            <p:ph type="ctrTitle"/>
          </p:nvPr>
        </p:nvSpPr>
        <p:spPr>
          <a:xfrm>
            <a:off x="4474100" y="982125"/>
            <a:ext cx="64605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100"/>
              <a:t>Introduction and Study Focus</a:t>
            </a:r>
            <a:endParaRPr sz="4100"/>
          </a:p>
        </p:txBody>
      </p:sp>
      <p:sp>
        <p:nvSpPr>
          <p:cNvPr id="186" name="Google Shape;186;g2e495f50f48_0_6"/>
          <p:cNvSpPr/>
          <p:nvPr/>
        </p:nvSpPr>
        <p:spPr>
          <a:xfrm>
            <a:off x="1092644" y="1092200"/>
            <a:ext cx="3059100" cy="4515000"/>
          </a:xfrm>
          <a:prstGeom prst="rect">
            <a:avLst/>
          </a:prstGeom>
          <a:solidFill>
            <a:schemeClr val="lt1"/>
          </a:solidFill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187" name="Google Shape;187;g2e495f50f48_0_6"/>
          <p:cNvCxnSpPr/>
          <p:nvPr/>
        </p:nvCxnSpPr>
        <p:spPr>
          <a:xfrm>
            <a:off x="4626508" y="2400639"/>
            <a:ext cx="62700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g2e495f50f48_0_6"/>
          <p:cNvSpPr txBox="1"/>
          <p:nvPr>
            <p:ph idx="1" type="subTitle"/>
          </p:nvPr>
        </p:nvSpPr>
        <p:spPr>
          <a:xfrm>
            <a:off x="4636482" y="2556932"/>
            <a:ext cx="62601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65786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11"/>
              <a:buFont typeface="Arial"/>
              <a:buChar char="•"/>
            </a:pPr>
            <a:r>
              <a:rPr lang="en-US">
                <a:solidFill>
                  <a:srgbClr val="262626"/>
                </a:solidFill>
              </a:rPr>
              <a:t> The need for program synthesis and the evaluation of generated-sample-correctness</a:t>
            </a:r>
            <a:endParaRPr>
              <a:solidFill>
                <a:srgbClr val="262626"/>
              </a:solidFill>
            </a:endParaRPr>
          </a:p>
          <a:p>
            <a:pPr indent="-165786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11"/>
              <a:buFont typeface="Arial"/>
              <a:buChar char="•"/>
            </a:pPr>
            <a:r>
              <a:rPr lang="en-US">
                <a:solidFill>
                  <a:srgbClr val="262626"/>
                </a:solidFill>
              </a:rPr>
              <a:t> GPT models can generate code standalone Python functions from docstrings</a:t>
            </a:r>
            <a:endParaRPr/>
          </a:p>
          <a:p>
            <a:pPr indent="-165786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11"/>
              <a:buFont typeface="Arial"/>
              <a:buChar char="•"/>
            </a:pPr>
            <a:r>
              <a:rPr b="0" i="0" lang="en-US">
                <a:solidFill>
                  <a:srgbClr val="262626"/>
                </a:solidFill>
              </a:rPr>
              <a:t> Automatic Evaluation of the correctness of </a:t>
            </a:r>
            <a:r>
              <a:rPr lang="en-US">
                <a:solidFill>
                  <a:srgbClr val="262626"/>
                </a:solidFill>
              </a:rPr>
              <a:t>generated Python code </a:t>
            </a:r>
            <a:r>
              <a:rPr b="0" i="0" lang="en-US">
                <a:solidFill>
                  <a:srgbClr val="262626"/>
                </a:solidFill>
              </a:rPr>
              <a:t>samples </a:t>
            </a:r>
            <a:r>
              <a:rPr lang="en-US">
                <a:solidFill>
                  <a:srgbClr val="262626"/>
                </a:solidFill>
              </a:rPr>
              <a:t>from docstrings</a:t>
            </a:r>
            <a:endParaRPr/>
          </a:p>
          <a:p>
            <a:pPr indent="-165786" lvl="0" marL="0" rtl="0" algn="l">
              <a:lnSpc>
                <a:spcPct val="115000"/>
              </a:lnSpc>
              <a:spcBef>
                <a:spcPts val="1020"/>
              </a:spcBef>
              <a:spcAft>
                <a:spcPts val="0"/>
              </a:spcAft>
              <a:buSzPts val="2611"/>
              <a:buFont typeface="Arial"/>
              <a:buChar char="•"/>
            </a:pPr>
            <a:r>
              <a:rPr b="0" i="0" lang="en-US">
                <a:solidFill>
                  <a:srgbClr val="262626"/>
                </a:solidFill>
              </a:rPr>
              <a:t> </a:t>
            </a:r>
            <a:r>
              <a:rPr lang="en-US">
                <a:solidFill>
                  <a:srgbClr val="262626"/>
                </a:solidFill>
              </a:rPr>
              <a:t>Performance co</a:t>
            </a:r>
            <a:r>
              <a:rPr b="0" i="0" lang="en-US">
                <a:solidFill>
                  <a:srgbClr val="262626"/>
                </a:solidFill>
              </a:rPr>
              <a:t>mpari</a:t>
            </a:r>
            <a:r>
              <a:rPr lang="en-US">
                <a:solidFill>
                  <a:srgbClr val="262626"/>
                </a:solidFill>
              </a:rPr>
              <a:t>son between </a:t>
            </a:r>
            <a:r>
              <a:rPr b="0" i="0" lang="en-US">
                <a:solidFill>
                  <a:srgbClr val="262626"/>
                </a:solidFill>
              </a:rPr>
              <a:t>Codex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b="0" i="0" lang="en-US">
                <a:solidFill>
                  <a:srgbClr val="262626"/>
                </a:solidFill>
              </a:rPr>
              <a:t>with GPT-3 and GPT-J</a:t>
            </a:r>
            <a:endParaRPr/>
          </a:p>
        </p:txBody>
      </p:sp>
      <p:pic>
        <p:nvPicPr>
          <p:cNvPr id="189" name="Google Shape;189;g2e495f50f48_0_6"/>
          <p:cNvPicPr preferRelativeResize="0"/>
          <p:nvPr/>
        </p:nvPicPr>
        <p:blipFill rotWithShape="1">
          <a:blip r:embed="rId6">
            <a:alphaModFix/>
          </a:blip>
          <a:srcRect b="0" l="27767" r="27762" t="0"/>
          <a:stretch/>
        </p:blipFill>
        <p:spPr>
          <a:xfrm>
            <a:off x="1127325" y="1114800"/>
            <a:ext cx="2989750" cy="44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g2e4ff0a6a52_0_188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567" name="Google Shape;567;g2e4ff0a6a52_0_1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Google Shape;568;g2e4ff0a6a52_0_18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69" name="Google Shape;569;g2e4ff0a6a52_0_1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g2e4ff0a6a52_0_1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71" name="Google Shape;571;g2e4ff0a6a52_0_188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g2e4ff0a6a52_0_188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573" name="Google Shape;573;g2e4ff0a6a52_0_188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574" name="Google Shape;574;g2e4ff0a6a52_0_1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g2e4ff0a6a52_0_18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76" name="Google Shape;576;g2e4ff0a6a52_0_1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g2e4ff0a6a52_0_1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8" name="Google Shape;578;g2e4ff0a6a52_0_188"/>
          <p:cNvSpPr txBox="1"/>
          <p:nvPr>
            <p:ph type="ctrTitle"/>
          </p:nvPr>
        </p:nvSpPr>
        <p:spPr>
          <a:xfrm>
            <a:off x="1275300" y="712125"/>
            <a:ext cx="7953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122"/>
              <a:t>The Prompt!</a:t>
            </a:r>
            <a:endParaRPr sz="4122"/>
          </a:p>
        </p:txBody>
      </p:sp>
      <p:cxnSp>
        <p:nvCxnSpPr>
          <p:cNvPr id="579" name="Google Shape;579;g2e4ff0a6a52_0_188"/>
          <p:cNvCxnSpPr/>
          <p:nvPr/>
        </p:nvCxnSpPr>
        <p:spPr>
          <a:xfrm flipH="1" rot="10800000">
            <a:off x="1275308" y="1604039"/>
            <a:ext cx="9243900" cy="13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0" name="Google Shape;580;g2e4ff0a6a52_0_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0550" y="735838"/>
            <a:ext cx="5211650" cy="53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g2e7b256437a_9_1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586" name="Google Shape;586;g2e7b256437a_9_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g2e7b256437a_9_1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88" name="Google Shape;588;g2e7b256437a_9_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g2e7b256437a_9_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90" name="Google Shape;590;g2e7b256437a_9_1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1" name="Google Shape;591;g2e7b256437a_9_1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592" name="Google Shape;592;g2e7b256437a_9_1"/>
          <p:cNvGrpSpPr/>
          <p:nvPr/>
        </p:nvGrpSpPr>
        <p:grpSpPr>
          <a:xfrm>
            <a:off x="-156136" y="-75600"/>
            <a:ext cx="12229962" cy="6856215"/>
            <a:chOff x="-15736" y="0"/>
            <a:chExt cx="12229962" cy="6856215"/>
          </a:xfrm>
        </p:grpSpPr>
        <p:pic>
          <p:nvPicPr>
            <p:cNvPr id="593" name="Google Shape;593;g2e7b256437a_9_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" name="Google Shape;594;g2e7b256437a_9_1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595" name="Google Shape;595;g2e7b256437a_9_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g2e7b256437a_9_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7" name="Google Shape;597;g2e7b256437a_9_1"/>
          <p:cNvSpPr txBox="1"/>
          <p:nvPr>
            <p:ph type="ctrTitle"/>
          </p:nvPr>
        </p:nvSpPr>
        <p:spPr>
          <a:xfrm>
            <a:off x="1275300" y="712125"/>
            <a:ext cx="7953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122"/>
              <a:t>Mistakes</a:t>
            </a:r>
            <a:endParaRPr sz="4122"/>
          </a:p>
        </p:txBody>
      </p:sp>
      <p:cxnSp>
        <p:nvCxnSpPr>
          <p:cNvPr id="598" name="Google Shape;598;g2e7b256437a_9_1"/>
          <p:cNvCxnSpPr/>
          <p:nvPr/>
        </p:nvCxnSpPr>
        <p:spPr>
          <a:xfrm flipH="1" rot="10800000">
            <a:off x="1275308" y="1604039"/>
            <a:ext cx="9243900" cy="13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9" name="Google Shape;599;g2e7b256437a_9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7200" y="640238"/>
            <a:ext cx="5401325" cy="557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g2e495f50f48_0_29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195" name="Google Shape;195;g2e495f50f48_0_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g2e495f50f48_0_29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97" name="Google Shape;197;g2e495f50f48_0_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g2e495f50f48_0_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99" name="Google Shape;199;g2e495f50f48_0_29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g2e495f50f48_0_29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01" name="Google Shape;201;g2e495f50f48_0_29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202" name="Google Shape;202;g2e495f50f48_0_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g2e495f50f48_0_29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04" name="Google Shape;204;g2e495f50f48_0_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g2e495f50f48_0_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g2e495f50f48_0_29"/>
          <p:cNvSpPr txBox="1"/>
          <p:nvPr>
            <p:ph type="ctrTitle"/>
          </p:nvPr>
        </p:nvSpPr>
        <p:spPr>
          <a:xfrm>
            <a:off x="1189100" y="671900"/>
            <a:ext cx="92955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222"/>
              <a:t>Background: </a:t>
            </a:r>
            <a:r>
              <a:rPr lang="en-US" sz="4000"/>
              <a:t>Language Models for Code</a:t>
            </a:r>
            <a:endParaRPr sz="4000"/>
          </a:p>
        </p:txBody>
      </p:sp>
      <p:cxnSp>
        <p:nvCxnSpPr>
          <p:cNvPr id="207" name="Google Shape;207;g2e495f50f48_0_29"/>
          <p:cNvCxnSpPr/>
          <p:nvPr/>
        </p:nvCxnSpPr>
        <p:spPr>
          <a:xfrm flipH="1" rot="10800000">
            <a:off x="1214908" y="1735064"/>
            <a:ext cx="9243900" cy="13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g2e495f50f48_0_29"/>
          <p:cNvSpPr txBox="1"/>
          <p:nvPr/>
        </p:nvSpPr>
        <p:spPr>
          <a:xfrm>
            <a:off x="1214900" y="2996575"/>
            <a:ext cx="1013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❏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Self-supervised language modelling objectives have been adapted for code:  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9" name="Google Shape;209;g2e495f50f48_0_29"/>
          <p:cNvSpPr txBox="1"/>
          <p:nvPr/>
        </p:nvSpPr>
        <p:spPr>
          <a:xfrm>
            <a:off x="1347875" y="4618675"/>
            <a:ext cx="929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❏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Language models such as GPT-J-6B have demonstrated promising code generation 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0" name="Google Shape;210;g2e495f50f48_0_29"/>
          <p:cNvSpPr txBox="1"/>
          <p:nvPr/>
        </p:nvSpPr>
        <p:spPr>
          <a:xfrm>
            <a:off x="1214900" y="1808125"/>
            <a:ext cx="929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❏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NLP models: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1" name="Google Shape;211;g2e495f50f48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4900" y="2508988"/>
            <a:ext cx="99345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e495f50f48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3775" y="3891675"/>
            <a:ext cx="67437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g2e495f50f48_0_50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218" name="Google Shape;218;g2e495f50f48_0_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g2e495f50f48_0_50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20" name="Google Shape;220;g2e495f50f48_0_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g2e495f50f48_0_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2" name="Google Shape;222;g2e495f50f48_0_50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g2e495f50f48_0_5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24" name="Google Shape;224;g2e495f50f48_0_50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225" name="Google Shape;225;g2e495f50f48_0_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g2e495f50f48_0_50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27" name="Google Shape;227;g2e495f50f48_0_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g2e495f50f48_0_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g2e495f50f48_0_50"/>
          <p:cNvSpPr txBox="1"/>
          <p:nvPr>
            <p:ph type="ctrTitle"/>
          </p:nvPr>
        </p:nvSpPr>
        <p:spPr>
          <a:xfrm>
            <a:off x="1275300" y="785325"/>
            <a:ext cx="73971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122"/>
              <a:t>Task: Functions from Docstrings </a:t>
            </a:r>
            <a:endParaRPr sz="4866"/>
          </a:p>
        </p:txBody>
      </p:sp>
      <p:cxnSp>
        <p:nvCxnSpPr>
          <p:cNvPr id="230" name="Google Shape;230;g2e495f50f48_0_50"/>
          <p:cNvCxnSpPr/>
          <p:nvPr/>
        </p:nvCxnSpPr>
        <p:spPr>
          <a:xfrm flipH="1" rot="10800000">
            <a:off x="1275308" y="1803664"/>
            <a:ext cx="9243900" cy="13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g2e495f50f48_0_50"/>
          <p:cNvSpPr txBox="1"/>
          <p:nvPr/>
        </p:nvSpPr>
        <p:spPr>
          <a:xfrm>
            <a:off x="1396175" y="3877513"/>
            <a:ext cx="845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❏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Task: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rPr>
              <a:t>I</a:t>
            </a:r>
            <a:r>
              <a:rPr b="1" lang="en-US" sz="24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rPr>
              <a:t>nput </a:t>
            </a: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as docstring → </a:t>
            </a:r>
            <a:r>
              <a:rPr b="1" lang="en-US" sz="24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rPr>
              <a:t>output </a:t>
            </a: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as Python code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2" name="Google Shape;232;g2e495f50f48_0_50"/>
          <p:cNvSpPr txBox="1"/>
          <p:nvPr/>
        </p:nvSpPr>
        <p:spPr>
          <a:xfrm>
            <a:off x="1396175" y="2066975"/>
            <a:ext cx="96336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❏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This work focuses on Codex  (GPT specialised for code):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aramond"/>
              <a:buChar char="●"/>
            </a:pPr>
            <a:r>
              <a:rPr lang="en-US" sz="21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Early analysis suggested GPT-3 could generate programs from Python docstrings </a:t>
            </a:r>
            <a:endParaRPr sz="21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aramond"/>
              <a:buChar char="●"/>
            </a:pPr>
            <a:r>
              <a:rPr lang="en-US" sz="21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This was despite the fact that GPT-3 was not trained for code generation </a:t>
            </a:r>
            <a:endParaRPr sz="21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19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aramond"/>
              <a:buChar char="●"/>
            </a:pPr>
            <a:r>
              <a:rPr b="1" lang="en-US" sz="2100">
                <a:solidFill>
                  <a:schemeClr val="accent4"/>
                </a:solidFill>
                <a:latin typeface="Garamond"/>
                <a:ea typeface="Garamond"/>
                <a:cs typeface="Garamond"/>
                <a:sym typeface="Garamond"/>
              </a:rPr>
              <a:t>Hypothesis</a:t>
            </a:r>
            <a:r>
              <a:rPr lang="en-US" sz="21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: specializing a GPT language model for code could work across many tasks</a:t>
            </a:r>
            <a:endParaRPr sz="21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33" name="Google Shape;233;g2e495f50f48_0_50" title="File:Python.svg - Wikipedi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25800" y="1447850"/>
            <a:ext cx="1101000" cy="11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e495f50f48_0_50"/>
          <p:cNvPicPr preferRelativeResize="0"/>
          <p:nvPr/>
        </p:nvPicPr>
        <p:blipFill rotWithShape="1">
          <a:blip r:embed="rId7">
            <a:alphaModFix/>
          </a:blip>
          <a:srcRect b="3362" l="0" r="1068" t="0"/>
          <a:stretch/>
        </p:blipFill>
        <p:spPr>
          <a:xfrm>
            <a:off x="7024525" y="4706263"/>
            <a:ext cx="3950628" cy="15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e495f50f48_0_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0575" y="4714650"/>
            <a:ext cx="5577150" cy="15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41" name="Google Shape;241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26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43" name="Google Shape;243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5" name="Google Shape;245;p26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" name="Google Shape;246;p2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47" name="Google Shape;247;p26"/>
          <p:cNvGrpSpPr/>
          <p:nvPr/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248" name="Google Shape;248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26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50" name="Google Shape;25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26"/>
          <p:cNvSpPr txBox="1"/>
          <p:nvPr>
            <p:ph type="ctrTitle"/>
          </p:nvPr>
        </p:nvSpPr>
        <p:spPr>
          <a:xfrm>
            <a:off x="4626500" y="982128"/>
            <a:ext cx="6270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84362"/>
              <a:buFont typeface="Garamond"/>
              <a:buNone/>
            </a:pPr>
            <a:r>
              <a:rPr lang="en-US"/>
              <a:t>Evaluation Framework</a:t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1092644" y="1092200"/>
            <a:ext cx="3059100" cy="4515000"/>
          </a:xfrm>
          <a:prstGeom prst="rect">
            <a:avLst/>
          </a:prstGeom>
          <a:solidFill>
            <a:schemeClr val="lt1"/>
          </a:solidFill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254" name="Google Shape;254;p26"/>
          <p:cNvCxnSpPr/>
          <p:nvPr/>
        </p:nvCxnSpPr>
        <p:spPr>
          <a:xfrm>
            <a:off x="4710808" y="1812814"/>
            <a:ext cx="62700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6"/>
          <p:cNvSpPr txBox="1"/>
          <p:nvPr>
            <p:ph idx="1" type="subTitle"/>
          </p:nvPr>
        </p:nvSpPr>
        <p:spPr>
          <a:xfrm>
            <a:off x="4170500" y="1876525"/>
            <a:ext cx="71820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782"/>
              </a:spcBef>
              <a:spcAft>
                <a:spcPts val="0"/>
              </a:spcAft>
              <a:buClr>
                <a:srgbClr val="262626"/>
              </a:buClr>
              <a:buSzPts val="2200"/>
              <a:buChar char="●"/>
            </a:pPr>
            <a:r>
              <a:rPr lang="en-US" sz="2200">
                <a:solidFill>
                  <a:srgbClr val="262626"/>
                </a:solidFill>
              </a:rPr>
              <a:t>Functional Correctness by using of the pass@k metric: </a:t>
            </a:r>
            <a:endParaRPr sz="2200">
              <a:solidFill>
                <a:srgbClr val="262626"/>
              </a:solidFill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15188" y="1878751"/>
            <a:ext cx="4414024" cy="294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2750" y="2421475"/>
            <a:ext cx="3383500" cy="10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 txBox="1"/>
          <p:nvPr/>
        </p:nvSpPr>
        <p:spPr>
          <a:xfrm>
            <a:off x="4266000" y="3542400"/>
            <a:ext cx="63720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782"/>
              </a:spcBef>
              <a:spcAft>
                <a:spcPts val="0"/>
              </a:spcAft>
              <a:buClr>
                <a:srgbClr val="262626"/>
              </a:buClr>
              <a:buSzPts val="2200"/>
              <a:buChar char="●"/>
            </a:pPr>
            <a:r>
              <a:rPr b="1"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HumanEval Dataset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- handwritten evaluation set of 164 programming problems: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Each problem includes: </a:t>
            </a:r>
            <a:r>
              <a:rPr lang="en-US" sz="2200">
                <a:solidFill>
                  <a:srgbClr val="0000FF"/>
                </a:solidFill>
                <a:latin typeface="Garamond"/>
                <a:ea typeface="Garamond"/>
                <a:cs typeface="Garamond"/>
                <a:sym typeface="Garamond"/>
              </a:rPr>
              <a:t>function signature, docstring, body, unit tests</a:t>
            </a: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( ~7.7 per problem)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n-US" sz="22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Assesses simple mathematics, reasoning and language comprehension </a:t>
            </a:r>
            <a:endParaRPr sz="22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g2e4ff0a6a52_0_62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264" name="Google Shape;264;g2e4ff0a6a52_0_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g2e4ff0a6a52_0_62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66" name="Google Shape;266;g2e4ff0a6a52_0_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g2e4ff0a6a52_0_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8" name="Google Shape;268;g2e4ff0a6a52_0_62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g2e4ff0a6a52_0_62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70" name="Google Shape;270;g2e4ff0a6a52_0_62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271" name="Google Shape;271;g2e4ff0a6a52_0_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g2e4ff0a6a52_0_62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73" name="Google Shape;273;g2e4ff0a6a52_0_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g2e4ff0a6a52_0_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g2e4ff0a6a52_0_62"/>
          <p:cNvSpPr txBox="1"/>
          <p:nvPr>
            <p:ph type="ctrTitle"/>
          </p:nvPr>
        </p:nvSpPr>
        <p:spPr>
          <a:xfrm>
            <a:off x="1275300" y="548100"/>
            <a:ext cx="8562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90"/>
              <a:buFont typeface="Garamond"/>
              <a:buNone/>
            </a:pPr>
            <a:r>
              <a:rPr lang="en-US" sz="4100"/>
              <a:t>BLEU Score </a:t>
            </a:r>
            <a:endParaRPr sz="4100"/>
          </a:p>
        </p:txBody>
      </p:sp>
      <p:cxnSp>
        <p:nvCxnSpPr>
          <p:cNvPr id="276" name="Google Shape;276;g2e4ff0a6a52_0_62"/>
          <p:cNvCxnSpPr/>
          <p:nvPr/>
        </p:nvCxnSpPr>
        <p:spPr>
          <a:xfrm flipH="1" rot="10800000">
            <a:off x="1275308" y="1223039"/>
            <a:ext cx="9243900" cy="13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7" name="Google Shape;277;g2e4ff0a6a52_0_62"/>
          <p:cNvPicPr preferRelativeResize="0"/>
          <p:nvPr/>
        </p:nvPicPr>
        <p:blipFill rotWithShape="1">
          <a:blip r:embed="rId6">
            <a:alphaModFix/>
          </a:blip>
          <a:srcRect b="87526" l="1498" r="3633" t="1480"/>
          <a:stretch/>
        </p:blipFill>
        <p:spPr>
          <a:xfrm>
            <a:off x="5339575" y="1299900"/>
            <a:ext cx="4314175" cy="46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e4ff0a6a52_0_62"/>
          <p:cNvPicPr preferRelativeResize="0"/>
          <p:nvPr/>
        </p:nvPicPr>
        <p:blipFill rotWithShape="1">
          <a:blip r:embed="rId6">
            <a:alphaModFix/>
          </a:blip>
          <a:srcRect b="7660" l="6117" r="15549" t="12791"/>
          <a:stretch/>
        </p:blipFill>
        <p:spPr>
          <a:xfrm>
            <a:off x="5339575" y="1830650"/>
            <a:ext cx="4498326" cy="412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e4ff0a6a52_0_62"/>
          <p:cNvPicPr preferRelativeResize="0"/>
          <p:nvPr/>
        </p:nvPicPr>
        <p:blipFill rotWithShape="1">
          <a:blip r:embed="rId6">
            <a:alphaModFix/>
          </a:blip>
          <a:srcRect b="1307" l="0" r="0" t="95068"/>
          <a:stretch/>
        </p:blipFill>
        <p:spPr>
          <a:xfrm>
            <a:off x="5403725" y="6018650"/>
            <a:ext cx="4547550" cy="15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e4ff0a6a52_0_62"/>
          <p:cNvSpPr txBox="1"/>
          <p:nvPr/>
        </p:nvSpPr>
        <p:spPr>
          <a:xfrm>
            <a:off x="1323250" y="1739625"/>
            <a:ext cx="3912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●"/>
            </a:pPr>
            <a:r>
              <a:rPr i="1"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BLEU (bilingual evaluation understudy)</a:t>
            </a: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-  </a:t>
            </a: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algorithm for evaluating quality of text which has been machine-translated from one natural language to another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1" name="Google Shape;281;g2e4ff0a6a52_0_62"/>
          <p:cNvSpPr txBox="1"/>
          <p:nvPr/>
        </p:nvSpPr>
        <p:spPr>
          <a:xfrm>
            <a:off x="1499350" y="3874100"/>
            <a:ext cx="3735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aramond"/>
              <a:buChar char="●"/>
            </a:pPr>
            <a:r>
              <a:rPr i="1" lang="en-US" sz="2000">
                <a:latin typeface="Garamond"/>
                <a:ea typeface="Garamond"/>
                <a:cs typeface="Garamond"/>
                <a:sym typeface="Garamond"/>
              </a:rPr>
              <a:t>Temperature</a:t>
            </a:r>
            <a:r>
              <a:rPr lang="en-US" sz="2000">
                <a:latin typeface="Garamond"/>
                <a:ea typeface="Garamond"/>
                <a:cs typeface="Garamond"/>
                <a:sym typeface="Garamond"/>
              </a:rPr>
              <a:t> -</a:t>
            </a:r>
            <a:r>
              <a:rPr lang="en-US" sz="1800">
                <a:latin typeface="Garamond"/>
                <a:ea typeface="Garamond"/>
                <a:cs typeface="Garamond"/>
                <a:sym typeface="Garamond"/>
              </a:rPr>
              <a:t> is a parameter that influences the language model's output, determining whether the output is more random and creative or more predictable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g2e4ff0a6a52_0_42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287" name="Google Shape;287;g2e4ff0a6a52_0_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g2e4ff0a6a52_0_42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89" name="Google Shape;289;g2e4ff0a6a5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g2e4ff0a6a5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1" name="Google Shape;291;g2e4ff0a6a52_0_42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g2e4ff0a6a52_0_42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93" name="Google Shape;293;g2e4ff0a6a52_0_42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294" name="Google Shape;294;g2e4ff0a6a52_0_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g2e4ff0a6a52_0_42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296" name="Google Shape;296;g2e4ff0a6a5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g2e4ff0a6a52_0_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g2e4ff0a6a52_0_42"/>
          <p:cNvSpPr txBox="1"/>
          <p:nvPr>
            <p:ph type="ctrTitle"/>
          </p:nvPr>
        </p:nvSpPr>
        <p:spPr>
          <a:xfrm>
            <a:off x="1275300" y="712125"/>
            <a:ext cx="7953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100"/>
              <a:t>Example: Prompting for Evaluation </a:t>
            </a:r>
            <a:endParaRPr sz="4100"/>
          </a:p>
        </p:txBody>
      </p:sp>
      <p:cxnSp>
        <p:nvCxnSpPr>
          <p:cNvPr id="299" name="Google Shape;299;g2e4ff0a6a52_0_42"/>
          <p:cNvCxnSpPr/>
          <p:nvPr/>
        </p:nvCxnSpPr>
        <p:spPr>
          <a:xfrm flipH="1" rot="10800000">
            <a:off x="1275308" y="1604039"/>
            <a:ext cx="9243900" cy="13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0" name="Google Shape;300;g2e4ff0a6a52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5925" y="1617838"/>
            <a:ext cx="6477000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e4ff0a6a52_0_42"/>
          <p:cNvSpPr txBox="1"/>
          <p:nvPr/>
        </p:nvSpPr>
        <p:spPr>
          <a:xfrm>
            <a:off x="7572925" y="1759325"/>
            <a:ext cx="3982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3D85C6"/>
                </a:solidFill>
                <a:latin typeface="Garamond"/>
                <a:ea typeface="Garamond"/>
                <a:cs typeface="Garamond"/>
                <a:sym typeface="Garamond"/>
              </a:rPr>
              <a:t>function header</a:t>
            </a:r>
            <a:r>
              <a:rPr lang="en-US" sz="17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- function signature</a:t>
            </a:r>
            <a:endParaRPr sz="17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CC0000"/>
                </a:solidFill>
                <a:latin typeface="Garamond"/>
                <a:ea typeface="Garamond"/>
                <a:cs typeface="Garamond"/>
                <a:sym typeface="Garamond"/>
              </a:rPr>
              <a:t>docstring</a:t>
            </a:r>
            <a:r>
              <a:rPr lang="en-US" sz="17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- </a:t>
            </a:r>
            <a:r>
              <a:rPr lang="en-US" sz="17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code’s goal </a:t>
            </a:r>
            <a:r>
              <a:rPr lang="en-US" sz="17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example\description</a:t>
            </a:r>
            <a:endParaRPr sz="17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rgbClr val="741B47"/>
                </a:solidFill>
                <a:latin typeface="Garamond"/>
                <a:ea typeface="Garamond"/>
                <a:cs typeface="Garamond"/>
                <a:sym typeface="Garamond"/>
              </a:rPr>
              <a:t>body</a:t>
            </a:r>
            <a:r>
              <a:rPr lang="en-US" sz="17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- code implementation</a:t>
            </a:r>
            <a:endParaRPr sz="17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g2e4ff0a6a52_0_25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307" name="Google Shape;307;g2e4ff0a6a52_0_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g2e4ff0a6a52_0_25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309" name="Google Shape;309;g2e4ff0a6a52_0_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g2e4ff0a6a52_0_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11" name="Google Shape;311;g2e4ff0a6a52_0_25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g2e4ff0a6a52_0_2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313" name="Google Shape;313;g2e4ff0a6a52_0_25"/>
          <p:cNvGrpSpPr/>
          <p:nvPr/>
        </p:nvGrpSpPr>
        <p:grpSpPr>
          <a:xfrm>
            <a:off x="-15111" y="0"/>
            <a:ext cx="12229962" cy="6856215"/>
            <a:chOff x="-15736" y="0"/>
            <a:chExt cx="12229962" cy="6856215"/>
          </a:xfrm>
        </p:grpSpPr>
        <p:pic>
          <p:nvPicPr>
            <p:cNvPr id="314" name="Google Shape;314;g2e4ff0a6a52_0_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g2e4ff0a6a52_0_25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316" name="Google Shape;316;g2e4ff0a6a52_0_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g2e4ff0a6a52_0_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g2e4ff0a6a52_0_25"/>
          <p:cNvSpPr txBox="1"/>
          <p:nvPr>
            <p:ph type="ctrTitle"/>
          </p:nvPr>
        </p:nvSpPr>
        <p:spPr>
          <a:xfrm>
            <a:off x="1275300" y="712125"/>
            <a:ext cx="79530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Garamond"/>
              <a:buNone/>
            </a:pPr>
            <a:r>
              <a:rPr lang="en-US" sz="4100"/>
              <a:t>Code Fine-Tuning</a:t>
            </a:r>
            <a:endParaRPr sz="4100"/>
          </a:p>
        </p:txBody>
      </p:sp>
      <p:cxnSp>
        <p:nvCxnSpPr>
          <p:cNvPr id="319" name="Google Shape;319;g2e4ff0a6a52_0_25"/>
          <p:cNvCxnSpPr/>
          <p:nvPr/>
        </p:nvCxnSpPr>
        <p:spPr>
          <a:xfrm flipH="1" rot="10800000">
            <a:off x="1275308" y="1604039"/>
            <a:ext cx="9243900" cy="13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g2e4ff0a6a52_0_25"/>
          <p:cNvSpPr txBox="1"/>
          <p:nvPr/>
        </p:nvSpPr>
        <p:spPr>
          <a:xfrm>
            <a:off x="1275300" y="1765150"/>
            <a:ext cx="95283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●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Fine-tuning GPT-3 would be appear to be useful (evaluated on prompts) 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●"/>
            </a:pPr>
            <a:r>
              <a:rPr b="1"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Fine-tuning</a:t>
            </a: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b="1"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from GPT-3 gave no improvement vs training from scratch</a:t>
            </a: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: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○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may be a consequence of the large scale of the training corpus from GitHub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○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since fine-tuning from GPT-3 converges faster, it is used for all experiments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1" name="Google Shape;321;g2e4ff0a6a52_0_25"/>
          <p:cNvSpPr txBox="1"/>
          <p:nvPr/>
        </p:nvSpPr>
        <p:spPr>
          <a:xfrm>
            <a:off x="1314425" y="4736325"/>
            <a:ext cx="9407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●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For optimisation, Codex uses the same learning rate as corresponding GPT model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Char char="○"/>
            </a:pPr>
            <a:r>
              <a:rPr lang="en-US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 total of 100 billion tokens are used for training  </a:t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g2e2fb0c1756_1_4"/>
          <p:cNvGrpSpPr/>
          <p:nvPr/>
        </p:nvGrpSpPr>
        <p:grpSpPr>
          <a:xfrm>
            <a:off x="-15736" y="0"/>
            <a:ext cx="12229962" cy="6856215"/>
            <a:chOff x="-15736" y="0"/>
            <a:chExt cx="12229962" cy="6856215"/>
          </a:xfrm>
        </p:grpSpPr>
        <p:pic>
          <p:nvPicPr>
            <p:cNvPr id="327" name="Google Shape;327;g2e2fb0c1756_1_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g2e2fb0c1756_1_4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329" name="Google Shape;329;g2e2fb0c1756_1_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g2e2fb0c1756_1_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1" name="Google Shape;331;g2e2fb0c1756_1_4"/>
          <p:cNvCxnSpPr/>
          <p:nvPr/>
        </p:nvCxnSpPr>
        <p:spPr>
          <a:xfrm>
            <a:off x="1396169" y="2421466"/>
            <a:ext cx="9407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g2e2fb0c1756_1_4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333" name="Google Shape;333;g2e2fb0c1756_1_4"/>
          <p:cNvGrpSpPr/>
          <p:nvPr/>
        </p:nvGrpSpPr>
        <p:grpSpPr>
          <a:xfrm>
            <a:off x="0" y="0"/>
            <a:ext cx="12229962" cy="6856215"/>
            <a:chOff x="-15736" y="0"/>
            <a:chExt cx="12229962" cy="6856215"/>
          </a:xfrm>
        </p:grpSpPr>
        <p:pic>
          <p:nvPicPr>
            <p:cNvPr id="334" name="Google Shape;334;g2e2fb0c1756_1_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188827" cy="6856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g2e2fb0c1756_1_4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336" name="Google Shape;336;g2e2fb0c1756_1_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g2e2fb0c1756_1_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g2e2fb0c1756_1_4"/>
          <p:cNvSpPr txBox="1"/>
          <p:nvPr>
            <p:ph type="ctrTitle"/>
          </p:nvPr>
        </p:nvSpPr>
        <p:spPr>
          <a:xfrm>
            <a:off x="4326499" y="861800"/>
            <a:ext cx="68700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56"/>
              <a:buFont typeface="Garamond"/>
              <a:buNone/>
            </a:pPr>
            <a:r>
              <a:rPr lang="en-US" sz="5000"/>
              <a:t>Training Dataset GitHub</a:t>
            </a:r>
            <a:endParaRPr sz="5000"/>
          </a:p>
        </p:txBody>
      </p:sp>
      <p:cxnSp>
        <p:nvCxnSpPr>
          <p:cNvPr id="339" name="Google Shape;339;g2e2fb0c1756_1_4"/>
          <p:cNvCxnSpPr/>
          <p:nvPr/>
        </p:nvCxnSpPr>
        <p:spPr>
          <a:xfrm>
            <a:off x="4466758" y="1957102"/>
            <a:ext cx="62700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g2e2fb0c1756_1_4"/>
          <p:cNvSpPr txBox="1"/>
          <p:nvPr>
            <p:ph idx="1" type="subTitle"/>
          </p:nvPr>
        </p:nvSpPr>
        <p:spPr>
          <a:xfrm>
            <a:off x="4247150" y="2263225"/>
            <a:ext cx="7279200" cy="3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782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>
                <a:solidFill>
                  <a:srgbClr val="262626"/>
                </a:solidFill>
              </a:rPr>
              <a:t>Collecting Training Dataset from 54M public repositories on GitHub: 170GB of unique Python files under 1 MB</a:t>
            </a:r>
            <a:endParaRPr sz="2000">
              <a:solidFill>
                <a:srgbClr val="262626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>
                <a:solidFill>
                  <a:srgbClr val="262626"/>
                </a:solidFill>
              </a:rPr>
              <a:t>Filtered </a:t>
            </a:r>
            <a:r>
              <a:rPr lang="en-US" sz="2000">
                <a:solidFill>
                  <a:srgbClr val="262626"/>
                </a:solidFill>
              </a:rPr>
              <a:t>Training</a:t>
            </a:r>
            <a:r>
              <a:rPr lang="en-US" sz="2000">
                <a:solidFill>
                  <a:srgbClr val="262626"/>
                </a:solidFill>
              </a:rPr>
              <a:t> Dataset totaled 159 GB </a:t>
            </a:r>
            <a:endParaRPr sz="2000">
              <a:solidFill>
                <a:srgbClr val="262626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●"/>
            </a:pPr>
            <a:r>
              <a:rPr lang="en-US" sz="2000">
                <a:solidFill>
                  <a:srgbClr val="262626"/>
                </a:solidFill>
              </a:rPr>
              <a:t>Lexical Tokenization change as </a:t>
            </a:r>
            <a:r>
              <a:rPr lang="en-US" sz="2000">
                <a:solidFill>
                  <a:srgbClr val="262626"/>
                </a:solidFill>
              </a:rPr>
              <a:t>distribution of words in GitHub differs from natural language</a:t>
            </a:r>
            <a:r>
              <a:rPr lang="en-US" sz="2000">
                <a:solidFill>
                  <a:srgbClr val="262626"/>
                </a:solidFill>
              </a:rPr>
              <a:t>: </a:t>
            </a:r>
            <a:endParaRPr sz="2000">
              <a:solidFill>
                <a:srgbClr val="262626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○"/>
            </a:pPr>
            <a:r>
              <a:rPr lang="en-US">
                <a:solidFill>
                  <a:srgbClr val="262626"/>
                </a:solidFill>
              </a:rPr>
              <a:t>code lexer is based on GPT-3 tokenizer</a:t>
            </a:r>
            <a:endParaRPr>
              <a:solidFill>
                <a:srgbClr val="262626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00"/>
              <a:buChar char="○"/>
            </a:pPr>
            <a:r>
              <a:rPr lang="en-US">
                <a:solidFill>
                  <a:srgbClr val="262626"/>
                </a:solidFill>
              </a:rPr>
              <a:t>extra tokens added to represent whitespace</a:t>
            </a:r>
            <a:endParaRPr>
              <a:solidFill>
                <a:srgbClr val="262626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Char char="○"/>
            </a:pPr>
            <a:r>
              <a:rPr lang="en-US" sz="2000">
                <a:solidFill>
                  <a:srgbClr val="262626"/>
                </a:solidFill>
              </a:rPr>
              <a:t>30% fewer tokens than natural text</a:t>
            </a:r>
            <a:endParaRPr sz="2000">
              <a:solidFill>
                <a:srgbClr val="262626"/>
              </a:solidFill>
            </a:endParaRPr>
          </a:p>
        </p:txBody>
      </p:sp>
      <p:pic>
        <p:nvPicPr>
          <p:cNvPr id="341" name="Google Shape;341;g2e2fb0c1756_1_4"/>
          <p:cNvPicPr preferRelativeResize="0"/>
          <p:nvPr/>
        </p:nvPicPr>
        <p:blipFill rotWithShape="1">
          <a:blip r:embed="rId6">
            <a:alphaModFix/>
          </a:blip>
          <a:srcRect b="0" l="0" r="645" t="754"/>
          <a:stretch/>
        </p:blipFill>
        <p:spPr>
          <a:xfrm rot="5400000">
            <a:off x="172463" y="2025000"/>
            <a:ext cx="4752675" cy="2808000"/>
          </a:xfrm>
          <a:prstGeom prst="rect">
            <a:avLst/>
          </a:prstGeom>
          <a:solidFill>
            <a:schemeClr val="lt1"/>
          </a:solidFill>
          <a:ln cap="flat" cmpd="thickThin" w="57150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2024-05-23T21:10:07Z</dcterms:created>
  <dc:creator>מיכאל קוליקוב</dc:creator>
</cp:coreProperties>
</file>